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52" r:id="rId1"/>
  </p:sldMasterIdLst>
  <p:sldIdLst>
    <p:sldId id="256" r:id="rId2"/>
    <p:sldId id="257" r:id="rId3"/>
    <p:sldId id="258" r:id="rId4"/>
    <p:sldId id="259" r:id="rId5"/>
    <p:sldId id="261" r:id="rId6"/>
    <p:sldId id="267" r:id="rId7"/>
    <p:sldId id="268" r:id="rId8"/>
    <p:sldId id="269" r:id="rId9"/>
    <p:sldId id="265" r:id="rId10"/>
    <p:sldId id="263" r:id="rId11"/>
    <p:sldId id="262" r:id="rId12"/>
    <p:sldId id="270" r:id="rId13"/>
    <p:sldId id="271"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380" y="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246AB1AC-F3A5-478B-8A0D-F23115DC37F8}" type="datetimeFigureOut">
              <a:rPr lang="en-US" smtClean="0"/>
              <a:pPr/>
              <a:t>6/24/2019</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AE5C9484-6BF4-46C3-B418-378D8196B058}"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46AB1AC-F3A5-478B-8A0D-F23115DC37F8}" type="datetimeFigureOut">
              <a:rPr lang="en-US" smtClean="0"/>
              <a:pPr/>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5C9484-6BF4-46C3-B418-378D8196B05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46AB1AC-F3A5-478B-8A0D-F23115DC37F8}" type="datetimeFigureOut">
              <a:rPr lang="en-US" smtClean="0"/>
              <a:pPr/>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5C9484-6BF4-46C3-B418-378D8196B05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46AB1AC-F3A5-478B-8A0D-F23115DC37F8}" type="datetimeFigureOut">
              <a:rPr lang="en-US" smtClean="0"/>
              <a:pPr/>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5C9484-6BF4-46C3-B418-378D8196B05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46AB1AC-F3A5-478B-8A0D-F23115DC37F8}" type="datetimeFigureOut">
              <a:rPr lang="en-US" smtClean="0"/>
              <a:pPr/>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5C9484-6BF4-46C3-B418-378D8196B058}"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46AB1AC-F3A5-478B-8A0D-F23115DC37F8}" type="datetimeFigureOut">
              <a:rPr lang="en-US" smtClean="0"/>
              <a:pPr/>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5C9484-6BF4-46C3-B418-378D8196B05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46AB1AC-F3A5-478B-8A0D-F23115DC37F8}" type="datetimeFigureOut">
              <a:rPr lang="en-US" smtClean="0"/>
              <a:pPr/>
              <a:t>6/24/2019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E5C9484-6BF4-46C3-B418-378D8196B05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246AB1AC-F3A5-478B-8A0D-F23115DC37F8}" type="datetimeFigureOut">
              <a:rPr lang="en-US" smtClean="0"/>
              <a:pPr/>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E5C9484-6BF4-46C3-B418-378D8196B05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6AB1AC-F3A5-478B-8A0D-F23115DC37F8}" type="datetimeFigureOut">
              <a:rPr lang="en-US" smtClean="0"/>
              <a:pPr/>
              <a:t>6/24/2019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E5C9484-6BF4-46C3-B418-378D8196B05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46AB1AC-F3A5-478B-8A0D-F23115DC37F8}" type="datetimeFigureOut">
              <a:rPr lang="en-US" smtClean="0"/>
              <a:pPr/>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5C9484-6BF4-46C3-B418-378D8196B05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46AB1AC-F3A5-478B-8A0D-F23115DC37F8}" type="datetimeFigureOut">
              <a:rPr lang="en-US" smtClean="0"/>
              <a:pPr/>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AE5C9484-6BF4-46C3-B418-378D8196B058}"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46AB1AC-F3A5-478B-8A0D-F23115DC37F8}" type="datetimeFigureOut">
              <a:rPr lang="en-US" smtClean="0"/>
              <a:pPr/>
              <a:t>6/24/2019</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AE5C9484-6BF4-46C3-B418-378D8196B058}"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609601"/>
            <a:ext cx="7315200" cy="1066799"/>
          </a:xfrm>
        </p:spPr>
        <p:txBody>
          <a:bodyPr/>
          <a:lstStyle/>
          <a:p>
            <a:r>
              <a:rPr lang="en-US" dirty="0">
                <a:solidFill>
                  <a:schemeClr val="tx1"/>
                </a:solidFill>
              </a:rPr>
              <a:t>SMART POULTRY FARM</a:t>
            </a:r>
          </a:p>
        </p:txBody>
      </p:sp>
      <p:sp>
        <p:nvSpPr>
          <p:cNvPr id="6" name="TextBox 5"/>
          <p:cNvSpPr txBox="1"/>
          <p:nvPr/>
        </p:nvSpPr>
        <p:spPr>
          <a:xfrm>
            <a:off x="4267200" y="5334000"/>
            <a:ext cx="4495800" cy="1477328"/>
          </a:xfrm>
          <a:prstGeom prst="rect">
            <a:avLst/>
          </a:prstGeom>
          <a:noFill/>
        </p:spPr>
        <p:txBody>
          <a:bodyPr wrap="square" rtlCol="0">
            <a:spAutoFit/>
          </a:bodyPr>
          <a:lstStyle/>
          <a:p>
            <a:r>
              <a:rPr lang="en-US" b="1" i="1" dirty="0">
                <a:solidFill>
                  <a:schemeClr val="tx2"/>
                </a:solidFill>
              </a:rPr>
              <a:t>TEAM NAME </a:t>
            </a:r>
            <a:r>
              <a:rPr lang="en-US" dirty="0"/>
              <a:t>:  </a:t>
            </a:r>
            <a:r>
              <a:rPr lang="en-US" i="1" dirty="0"/>
              <a:t>DAZZLING</a:t>
            </a:r>
            <a:r>
              <a:rPr lang="en-US" dirty="0"/>
              <a:t> </a:t>
            </a:r>
            <a:r>
              <a:rPr lang="en-US" i="1" dirty="0"/>
              <a:t>JEWELS</a:t>
            </a:r>
          </a:p>
          <a:p>
            <a:r>
              <a:rPr lang="en-US" i="1" dirty="0"/>
              <a:t>TEAM MEMBERS : A.ASHWINI REDDY</a:t>
            </a:r>
          </a:p>
          <a:p>
            <a:r>
              <a:rPr lang="en-US" i="1" dirty="0"/>
              <a:t>		K.DEEPTHI PRIYANKA</a:t>
            </a:r>
          </a:p>
          <a:p>
            <a:r>
              <a:rPr lang="en-US" i="1" dirty="0"/>
              <a:t>		D.AKHILA</a:t>
            </a:r>
          </a:p>
          <a:p>
            <a:endParaRPr lang="en-US" i="1" dirty="0"/>
          </a:p>
        </p:txBody>
      </p:sp>
      <p:pic>
        <p:nvPicPr>
          <p:cNvPr id="8" name="Picture 7" descr="maxresdefault.jpg"/>
          <p:cNvPicPr>
            <a:picLocks noChangeAspect="1"/>
          </p:cNvPicPr>
          <p:nvPr/>
        </p:nvPicPr>
        <p:blipFill>
          <a:blip r:embed="rId2"/>
          <a:stretch>
            <a:fillRect/>
          </a:stretch>
        </p:blipFill>
        <p:spPr>
          <a:xfrm>
            <a:off x="1752600" y="1905000"/>
            <a:ext cx="5638800" cy="317182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emph" presetSubtype="0" fill="hold" nodeType="click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5).png"/>
          <p:cNvPicPr/>
          <p:nvPr/>
        </p:nvPicPr>
        <p:blipFill>
          <a:blip r:embed="rId2"/>
          <a:stretch>
            <a:fillRect/>
          </a:stretch>
        </p:blipFill>
        <p:spPr>
          <a:xfrm>
            <a:off x="1143000" y="1295400"/>
            <a:ext cx="6553200" cy="3962400"/>
          </a:xfrm>
          <a:prstGeom prst="rect">
            <a:avLst/>
          </a:prstGeom>
        </p:spPr>
      </p:pic>
      <p:sp>
        <p:nvSpPr>
          <p:cNvPr id="7" name="TextBox 6"/>
          <p:cNvSpPr txBox="1"/>
          <p:nvPr/>
        </p:nvSpPr>
        <p:spPr>
          <a:xfrm>
            <a:off x="1219200" y="762000"/>
            <a:ext cx="6754063" cy="369332"/>
          </a:xfrm>
          <a:prstGeom prst="rect">
            <a:avLst/>
          </a:prstGeom>
          <a:noFill/>
        </p:spPr>
        <p:txBody>
          <a:bodyPr wrap="square" rtlCol="0">
            <a:spAutoFit/>
          </a:bodyPr>
          <a:lstStyle/>
          <a:p>
            <a:pPr algn="ctr"/>
            <a:r>
              <a:rPr lang="en-US" dirty="0"/>
              <a:t>SERIAL MONITOR  OUTPUT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Monitoring environmental parameters in a real time industry is crucial . In this various environmental parameters for effective growth of chickens have been identified and defined . It also explains the method to automatically switch on the fans based on threshold values of temperature. As well as remote monitoring is done and with the help of this facility , the person in-charge can observe the situation and can react quickly if anything went wrong . </a:t>
            </a:r>
          </a:p>
          <a:p>
            <a:endParaRPr lang="en-US" dirty="0"/>
          </a:p>
        </p:txBody>
      </p:sp>
      <p:pic>
        <p:nvPicPr>
          <p:cNvPr id="6" name="Picture 5" descr="Smart-Poultry-Farming-IoT-Solutions-Australia.jpg"/>
          <p:cNvPicPr>
            <a:picLocks noChangeAspect="1"/>
          </p:cNvPicPr>
          <p:nvPr/>
        </p:nvPicPr>
        <p:blipFill>
          <a:blip r:embed="rId2"/>
          <a:stretch>
            <a:fillRect/>
          </a:stretch>
        </p:blipFill>
        <p:spPr>
          <a:xfrm>
            <a:off x="4343400" y="5257800"/>
            <a:ext cx="3048000" cy="1371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257800"/>
          </a:xfrm>
        </p:spPr>
        <p:txBody>
          <a:bodyPr>
            <a:normAutofit/>
          </a:bodyPr>
          <a:lstStyle/>
          <a:p>
            <a:pPr lvl="0">
              <a:buNone/>
            </a:pPr>
            <a:r>
              <a:rPr lang="en-IN" b="1" dirty="0"/>
              <a:t>FUTURE SCOPE:</a:t>
            </a:r>
            <a:endParaRPr lang="en-US" dirty="0"/>
          </a:p>
          <a:p>
            <a:r>
              <a:rPr lang="en-IN" dirty="0"/>
              <a:t>There have been various survey’s that have been carried out in places like Saudi Arabia and Japan and it was inferred that most of the chickens were usually affected by the avian influenza virus. Poultry farms usually provide plenty of animal waste and by using that, goober gas can be developed and can be used for daily energy requirements. Hence, it’s very important to maintain the proper environment for the chickens.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Q U"/>
          <p:cNvPicPr>
            <a:picLocks noChangeAspect="1"/>
          </p:cNvPicPr>
          <p:nvPr/>
        </p:nvPicPr>
        <p:blipFill>
          <a:blip r:embed="rId2"/>
          <a:stretch>
            <a:fillRect/>
          </a:stretch>
        </p:blipFill>
        <p:spPr>
          <a:xfrm>
            <a:off x="2057400" y="1600200"/>
            <a:ext cx="5029200" cy="3657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a:bodyPr>
          <a:lstStyle/>
          <a:p>
            <a:r>
              <a:rPr lang="en-US" sz="2400" dirty="0"/>
              <a:t>From past years, the production of chicken in the world has been increasing gradually due to standardization farming management and good manufacturing practices.</a:t>
            </a:r>
          </a:p>
          <a:p>
            <a:pPr>
              <a:buNone/>
            </a:pPr>
            <a:endParaRPr lang="en-US" sz="2400" dirty="0"/>
          </a:p>
          <a:p>
            <a:pPr>
              <a:buNone/>
            </a:pPr>
            <a:endParaRPr lang="en-US" sz="2400" dirty="0"/>
          </a:p>
          <a:p>
            <a:endParaRPr lang="en-US" sz="2400" dirty="0"/>
          </a:p>
          <a:p>
            <a:pPr>
              <a:buNone/>
            </a:pPr>
            <a:endParaRPr lang="en-US" sz="2400" dirty="0"/>
          </a:p>
          <a:p>
            <a:r>
              <a:rPr lang="en-US" sz="2400" dirty="0"/>
              <a:t>Intelligent , network and data processing become the main features of a new round of India poultry farming infrastructure.</a:t>
            </a:r>
          </a:p>
          <a:p>
            <a:pPr>
              <a:buNone/>
            </a:pPr>
            <a:endParaRPr lang="en-US" sz="2400" dirty="0"/>
          </a:p>
        </p:txBody>
      </p:sp>
      <p:pic>
        <p:nvPicPr>
          <p:cNvPr id="7" name="Picture 6" descr="chicken-farm.jpg"/>
          <p:cNvPicPr>
            <a:picLocks noChangeAspect="1"/>
          </p:cNvPicPr>
          <p:nvPr/>
        </p:nvPicPr>
        <p:blipFill>
          <a:blip r:embed="rId2"/>
          <a:stretch>
            <a:fillRect/>
          </a:stretch>
        </p:blipFill>
        <p:spPr>
          <a:xfrm>
            <a:off x="838200" y="3048000"/>
            <a:ext cx="3381376" cy="1690688"/>
          </a:xfrm>
          <a:prstGeom prst="rect">
            <a:avLst/>
          </a:prstGeom>
        </p:spPr>
      </p:pic>
      <p:pic>
        <p:nvPicPr>
          <p:cNvPr id="8" name="Picture 7" descr="pic.gif.gif"/>
          <p:cNvPicPr>
            <a:picLocks noChangeAspect="1"/>
          </p:cNvPicPr>
          <p:nvPr/>
        </p:nvPicPr>
        <p:blipFill>
          <a:blip r:embed="rId3"/>
          <a:stretch>
            <a:fillRect/>
          </a:stretch>
        </p:blipFill>
        <p:spPr>
          <a:xfrm>
            <a:off x="4495800" y="3048000"/>
            <a:ext cx="3124199" cy="1697228"/>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heel(1)">
                                      <p:cBhvr>
                                        <p:cTn id="10" dur="20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strVal val="#ppt_w*0.70"/>
                                          </p:val>
                                        </p:tav>
                                        <p:tav tm="100000">
                                          <p:val>
                                            <p:strVal val="#ppt_w"/>
                                          </p:val>
                                        </p:tav>
                                      </p:tavLst>
                                    </p:anim>
                                    <p:anim calcmode="lin" valueType="num">
                                      <p:cBhvr>
                                        <p:cTn id="16" dur="1000" fill="hold"/>
                                        <p:tgtEl>
                                          <p:spTgt spid="2"/>
                                        </p:tgtEl>
                                        <p:attrNameLst>
                                          <p:attrName>ppt_h</p:attrName>
                                        </p:attrNameLst>
                                      </p:cBhvr>
                                      <p:tavLst>
                                        <p:tav tm="0">
                                          <p:val>
                                            <p:strVal val="#ppt_h"/>
                                          </p:val>
                                        </p:tav>
                                        <p:tav tm="100000">
                                          <p:val>
                                            <p:strVal val="#ppt_h"/>
                                          </p:val>
                                        </p:tav>
                                      </p:tavLst>
                                    </p:anim>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609600"/>
            <a:ext cx="8229600" cy="5516563"/>
          </a:xfrm>
        </p:spPr>
        <p:txBody>
          <a:bodyPr>
            <a:normAutofit/>
          </a:bodyPr>
          <a:lstStyle/>
          <a:p>
            <a:r>
              <a:rPr lang="en-US" dirty="0"/>
              <a:t>The environmental parameters like temperature, light intensity and ammonia gas are monitored and controlled automatically.</a:t>
            </a:r>
          </a:p>
          <a:p>
            <a:r>
              <a:rPr lang="en-US" dirty="0"/>
              <a:t> The person in-charge can able to get the knowledge regarding the interior atmosphere of poultry farm by receiving a message on his mobile number. </a:t>
            </a:r>
          </a:p>
          <a:p>
            <a:r>
              <a:rPr lang="en-US" dirty="0"/>
              <a:t>Based on the message received the owner can take appropriate action to control the parameters.</a:t>
            </a:r>
          </a:p>
          <a:p>
            <a:r>
              <a:rPr lang="en-US" dirty="0"/>
              <a:t>In addition we have also designed to control and monitor the food valve so that sufficient food is always available in the plate.</a:t>
            </a:r>
          </a:p>
        </p:txBody>
      </p:sp>
      <p:pic>
        <p:nvPicPr>
          <p:cNvPr id="5" name="Picture 4" descr="FAN"/>
          <p:cNvPicPr>
            <a:picLocks noChangeAspect="1"/>
          </p:cNvPicPr>
          <p:nvPr/>
        </p:nvPicPr>
        <p:blipFill>
          <a:blip r:embed="rId2"/>
          <a:stretch>
            <a:fillRect/>
          </a:stretch>
        </p:blipFill>
        <p:spPr>
          <a:xfrm>
            <a:off x="838200" y="5334000"/>
            <a:ext cx="2032000" cy="1524000"/>
          </a:xfrm>
          <a:prstGeom prst="rect">
            <a:avLst/>
          </a:prstGeom>
        </p:spPr>
      </p:pic>
      <p:pic>
        <p:nvPicPr>
          <p:cNvPr id="6" name="Picture 5" descr="LIGHT"/>
          <p:cNvPicPr>
            <a:picLocks noChangeAspect="1"/>
          </p:cNvPicPr>
          <p:nvPr/>
        </p:nvPicPr>
        <p:blipFill>
          <a:blip r:embed="rId3" cstate="print"/>
          <a:stretch>
            <a:fillRect/>
          </a:stretch>
        </p:blipFill>
        <p:spPr>
          <a:xfrm>
            <a:off x="8077200" y="1066800"/>
            <a:ext cx="914400" cy="9176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DESIGN</a:t>
            </a:r>
          </a:p>
        </p:txBody>
      </p:sp>
      <p:sp>
        <p:nvSpPr>
          <p:cNvPr id="3" name="Content Placeholder 2"/>
          <p:cNvSpPr>
            <a:spLocks noGrp="1"/>
          </p:cNvSpPr>
          <p:nvPr>
            <p:ph idx="1"/>
          </p:nvPr>
        </p:nvSpPr>
        <p:spPr/>
        <p:txBody>
          <a:bodyPr>
            <a:normAutofit/>
          </a:bodyPr>
          <a:lstStyle/>
          <a:p>
            <a:r>
              <a:rPr lang="en-US" dirty="0"/>
              <a:t>It comprises internet based system which includes remote sensors and Node MCU microcontroller.</a:t>
            </a:r>
          </a:p>
          <a:p>
            <a:r>
              <a:rPr lang="en-US" dirty="0"/>
              <a:t>The system can generate real time based environmental based notification to the remote server such as daily max/min temperature , humidity , air quality(moisture), lighting.</a:t>
            </a:r>
          </a:p>
          <a:p>
            <a:r>
              <a:rPr lang="en-US" dirty="0"/>
              <a:t>User can also control the filter fan to reduce the effect of humidity and temperature.</a:t>
            </a:r>
          </a:p>
          <a:p>
            <a:r>
              <a:rPr lang="en-US" dirty="0"/>
              <a:t>Systems also control the water level for chickens by using remotely monitor sensors.</a:t>
            </a:r>
          </a:p>
        </p:txBody>
      </p:sp>
      <p:pic>
        <p:nvPicPr>
          <p:cNvPr id="4" name="Picture 3" descr="81U4jvpGnYL._SL1500_.jpg"/>
          <p:cNvPicPr>
            <a:picLocks noChangeAspect="1"/>
          </p:cNvPicPr>
          <p:nvPr/>
        </p:nvPicPr>
        <p:blipFill>
          <a:blip r:embed="rId2" cstate="print"/>
          <a:stretch>
            <a:fillRect/>
          </a:stretch>
        </p:blipFill>
        <p:spPr>
          <a:xfrm>
            <a:off x="6629400" y="5778144"/>
            <a:ext cx="2209800" cy="1079856"/>
          </a:xfrm>
          <a:prstGeom prst="rect">
            <a:avLst/>
          </a:prstGeom>
        </p:spPr>
      </p:pic>
      <p:pic>
        <p:nvPicPr>
          <p:cNvPr id="5" name="Picture 4" descr="DHT 11 sensor module1-800x800.jpg"/>
          <p:cNvPicPr>
            <a:picLocks noChangeAspect="1"/>
          </p:cNvPicPr>
          <p:nvPr/>
        </p:nvPicPr>
        <p:blipFill>
          <a:blip r:embed="rId3" cstate="print"/>
          <a:stretch>
            <a:fillRect/>
          </a:stretch>
        </p:blipFill>
        <p:spPr>
          <a:xfrm>
            <a:off x="6934200" y="838200"/>
            <a:ext cx="1143000" cy="114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p:cTn id="3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000"/>
            <a:ext cx="4040188" cy="609599"/>
          </a:xfrm>
        </p:spPr>
        <p:txBody>
          <a:bodyPr>
            <a:normAutofit fontScale="92500"/>
          </a:bodyPr>
          <a:lstStyle/>
          <a:p>
            <a:r>
              <a:rPr lang="en-US" dirty="0"/>
              <a:t>HARDWARE COMPONENTS</a:t>
            </a:r>
          </a:p>
        </p:txBody>
      </p:sp>
      <p:sp>
        <p:nvSpPr>
          <p:cNvPr id="5" name="Text Placeholder 4"/>
          <p:cNvSpPr>
            <a:spLocks noGrp="1"/>
          </p:cNvSpPr>
          <p:nvPr>
            <p:ph type="body" sz="half" idx="3"/>
          </p:nvPr>
        </p:nvSpPr>
        <p:spPr>
          <a:xfrm>
            <a:off x="4645025" y="1219201"/>
            <a:ext cx="4041775" cy="533400"/>
          </a:xfrm>
        </p:spPr>
        <p:txBody>
          <a:bodyPr>
            <a:normAutofit/>
          </a:bodyPr>
          <a:lstStyle/>
          <a:p>
            <a:r>
              <a:rPr lang="en-US" dirty="0"/>
              <a:t>SOFTWARE COMPONENTS</a:t>
            </a:r>
          </a:p>
        </p:txBody>
      </p:sp>
      <p:sp>
        <p:nvSpPr>
          <p:cNvPr id="4" name="Content Placeholder 3"/>
          <p:cNvSpPr>
            <a:spLocks noGrp="1"/>
          </p:cNvSpPr>
          <p:nvPr>
            <p:ph sz="quarter" idx="2"/>
          </p:nvPr>
        </p:nvSpPr>
        <p:spPr/>
        <p:txBody>
          <a:bodyPr/>
          <a:lstStyle/>
          <a:p>
            <a:r>
              <a:rPr lang="en-US" dirty="0"/>
              <a:t>Node MCU</a:t>
            </a:r>
          </a:p>
          <a:p>
            <a:r>
              <a:rPr lang="en-US" dirty="0"/>
              <a:t>DHT </a:t>
            </a:r>
            <a:r>
              <a:rPr lang="en-US" sz="3200" dirty="0"/>
              <a:t>11</a:t>
            </a:r>
          </a:p>
          <a:p>
            <a:r>
              <a:rPr lang="en-US" dirty="0"/>
              <a:t>Smoke Sensor (MQ-</a:t>
            </a:r>
            <a:r>
              <a:rPr lang="en-US" sz="2800" dirty="0"/>
              <a:t>7</a:t>
            </a:r>
            <a:r>
              <a:rPr lang="en-US" dirty="0"/>
              <a:t>)</a:t>
            </a:r>
          </a:p>
          <a:p>
            <a:r>
              <a:rPr lang="en-US" dirty="0"/>
              <a:t>Servo Motor</a:t>
            </a:r>
          </a:p>
          <a:p>
            <a:r>
              <a:rPr lang="en-US" dirty="0"/>
              <a:t>LED</a:t>
            </a:r>
          </a:p>
          <a:p>
            <a:endParaRPr lang="en-US" dirty="0"/>
          </a:p>
        </p:txBody>
      </p:sp>
      <p:sp>
        <p:nvSpPr>
          <p:cNvPr id="6" name="Content Placeholder 5"/>
          <p:cNvSpPr>
            <a:spLocks noGrp="1"/>
          </p:cNvSpPr>
          <p:nvPr>
            <p:ph sz="quarter" idx="4"/>
          </p:nvPr>
        </p:nvSpPr>
        <p:spPr/>
        <p:txBody>
          <a:bodyPr/>
          <a:lstStyle/>
          <a:p>
            <a:r>
              <a:rPr lang="en-US" dirty="0"/>
              <a:t>Arduino  IDE</a:t>
            </a:r>
          </a:p>
          <a:p>
            <a:r>
              <a:rPr lang="en-US" dirty="0"/>
              <a:t>MIT  App  Inventor</a:t>
            </a:r>
          </a:p>
          <a:p>
            <a:r>
              <a:rPr lang="en-US" dirty="0"/>
              <a:t>IBM Watson</a:t>
            </a:r>
          </a:p>
          <a:p>
            <a:r>
              <a:rPr lang="en-US" dirty="0"/>
              <a:t>Node-RED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105400"/>
          </a:xfrm>
        </p:spPr>
        <p:txBody>
          <a:bodyPr/>
          <a:lstStyle/>
          <a:p>
            <a:pPr lvl="0">
              <a:buNone/>
            </a:pPr>
            <a:r>
              <a:rPr lang="en-IN" b="1" dirty="0"/>
              <a:t>DHT11:</a:t>
            </a:r>
            <a:endParaRPr lang="en-US" dirty="0"/>
          </a:p>
          <a:p>
            <a:r>
              <a:rPr lang="en-IN" dirty="0"/>
              <a:t>The </a:t>
            </a:r>
            <a:r>
              <a:rPr lang="en-IN" b="1" dirty="0"/>
              <a:t>DHT11</a:t>
            </a:r>
            <a:r>
              <a:rPr lang="en-IN" dirty="0"/>
              <a:t> is a basic, ultra low-cost digital temperature and humidity </a:t>
            </a:r>
            <a:r>
              <a:rPr lang="en-IN" b="1" dirty="0"/>
              <a:t>sensor</a:t>
            </a:r>
            <a:r>
              <a:rPr lang="en-IN" dirty="0"/>
              <a:t>. It uses a capacitive humidity </a:t>
            </a:r>
            <a:r>
              <a:rPr lang="en-IN" b="1" dirty="0"/>
              <a:t>sensor</a:t>
            </a:r>
            <a:r>
              <a:rPr lang="en-IN" dirty="0"/>
              <a:t> and a thermistor to measure the surrounding air, and spits out a digital signal on the data pin (no analog input pins needed). </a:t>
            </a:r>
          </a:p>
          <a:p>
            <a:pPr lvl="0">
              <a:buNone/>
            </a:pPr>
            <a:r>
              <a:rPr lang="en-IN" b="1" dirty="0"/>
              <a:t>SERVOMOTOR</a:t>
            </a:r>
            <a:r>
              <a:rPr lang="en-IN" dirty="0"/>
              <a:t>:</a:t>
            </a:r>
            <a:endParaRPr lang="en-US" dirty="0"/>
          </a:p>
          <a:p>
            <a:r>
              <a:rPr lang="en-IN" dirty="0"/>
              <a:t>A servomotor is a rotary actuator or linear actuator that allows for precise control of angular or linear position, velocity and acceleration.</a:t>
            </a:r>
            <a:r>
              <a:rPr lang="en-IN" baseline="30000" dirty="0"/>
              <a:t> </a:t>
            </a:r>
            <a:endParaRPr lang="en-US" dirty="0"/>
          </a:p>
        </p:txBody>
      </p:sp>
      <p:pic>
        <p:nvPicPr>
          <p:cNvPr id="6" name="Picture 5" descr="dht11"/>
          <p:cNvPicPr>
            <a:picLocks noChangeAspect="1"/>
          </p:cNvPicPr>
          <p:nvPr/>
        </p:nvPicPr>
        <p:blipFill>
          <a:blip r:embed="rId2"/>
          <a:stretch>
            <a:fillRect/>
          </a:stretch>
        </p:blipFill>
        <p:spPr>
          <a:xfrm>
            <a:off x="7010400" y="762000"/>
            <a:ext cx="1752600" cy="1274244"/>
          </a:xfrm>
          <a:prstGeom prst="rect">
            <a:avLst/>
          </a:prstGeom>
        </p:spPr>
      </p:pic>
      <p:pic>
        <p:nvPicPr>
          <p:cNvPr id="8" name="Picture 7" descr="servo gif"/>
          <p:cNvPicPr>
            <a:picLocks noChangeAspect="1"/>
          </p:cNvPicPr>
          <p:nvPr/>
        </p:nvPicPr>
        <p:blipFill>
          <a:blip r:embed="rId3"/>
          <a:stretch>
            <a:fillRect/>
          </a:stretch>
        </p:blipFill>
        <p:spPr>
          <a:xfrm>
            <a:off x="6172200" y="5410200"/>
            <a:ext cx="2286000" cy="12858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257800"/>
          </a:xfrm>
        </p:spPr>
        <p:txBody>
          <a:bodyPr>
            <a:normAutofit fontScale="92500" lnSpcReduction="10000"/>
          </a:bodyPr>
          <a:lstStyle/>
          <a:p>
            <a:pPr lvl="0">
              <a:buNone/>
            </a:pPr>
            <a:r>
              <a:rPr lang="en-IN" b="1" dirty="0"/>
              <a:t>MQ-7</a:t>
            </a:r>
            <a:r>
              <a:rPr lang="en-IN" dirty="0"/>
              <a:t>:</a:t>
            </a:r>
            <a:endParaRPr lang="en-US" dirty="0"/>
          </a:p>
          <a:p>
            <a:pPr algn="just"/>
            <a:r>
              <a:rPr lang="en-IN" b="1" dirty="0"/>
              <a:t>MQ</a:t>
            </a:r>
            <a:r>
              <a:rPr lang="en-IN" dirty="0"/>
              <a:t>-</a:t>
            </a:r>
            <a:r>
              <a:rPr lang="en-IN" b="1" dirty="0"/>
              <a:t>7</a:t>
            </a:r>
            <a:r>
              <a:rPr lang="en-IN" dirty="0"/>
              <a:t> is a Carbon Monoxide (CO) sensor, suitable for sensing Carbon Monoxide concentrations(PPM) in the air. The </a:t>
            </a:r>
            <a:r>
              <a:rPr lang="en-IN" b="1" dirty="0"/>
              <a:t>MQ</a:t>
            </a:r>
            <a:r>
              <a:rPr lang="en-IN" dirty="0"/>
              <a:t>-</a:t>
            </a:r>
            <a:r>
              <a:rPr lang="en-IN" b="1" dirty="0"/>
              <a:t>7</a:t>
            </a:r>
            <a:r>
              <a:rPr lang="en-IN" dirty="0"/>
              <a:t> sensor can measure CO concentrations ranging from 20 to 2000ppm. This sensor has a high sensitivity and fast response time. The sensor's output is an analog resistance.</a:t>
            </a:r>
            <a:endParaRPr lang="en-US" dirty="0"/>
          </a:p>
          <a:p>
            <a:pPr lvl="0">
              <a:buNone/>
            </a:pPr>
            <a:r>
              <a:rPr lang="en-IN" b="1" dirty="0"/>
              <a:t>Node MCU :</a:t>
            </a:r>
            <a:endParaRPr lang="en-US" dirty="0"/>
          </a:p>
          <a:p>
            <a:pPr algn="just"/>
            <a:r>
              <a:rPr lang="en-IN" b="1" dirty="0"/>
              <a:t>Node MCU</a:t>
            </a:r>
            <a:r>
              <a:rPr lang="en-IN" dirty="0"/>
              <a:t>  is an open source IoT platform. It includes firmware which runs on the ESP8266 Wi-Fi SoC from Espressif  Systems, and hardware which is based on the ESP-12 module. The term "NodeMCU" by default refers to the firmware rather than the development kits. </a:t>
            </a:r>
            <a:endParaRPr lang="en-US" dirty="0"/>
          </a:p>
        </p:txBody>
      </p:sp>
      <p:pic>
        <p:nvPicPr>
          <p:cNvPr id="4" name="Picture 3" descr="mq-7-g"/>
          <p:cNvPicPr>
            <a:picLocks noChangeAspect="1"/>
          </p:cNvPicPr>
          <p:nvPr/>
        </p:nvPicPr>
        <p:blipFill>
          <a:blip r:embed="rId2" cstate="print"/>
          <a:stretch>
            <a:fillRect/>
          </a:stretch>
        </p:blipFill>
        <p:spPr>
          <a:xfrm>
            <a:off x="8305800" y="609600"/>
            <a:ext cx="838200" cy="936812"/>
          </a:xfrm>
          <a:prstGeom prst="rect">
            <a:avLst/>
          </a:prstGeom>
        </p:spPr>
      </p:pic>
      <p:pic>
        <p:nvPicPr>
          <p:cNvPr id="5" name="Picture 4" descr="ESP8266-NodeMCU-Blink-Sketch-Working-Arduino-IDE.gif"/>
          <p:cNvPicPr>
            <a:picLocks noChangeAspect="1"/>
          </p:cNvPicPr>
          <p:nvPr/>
        </p:nvPicPr>
        <p:blipFill>
          <a:blip r:embed="rId3" cstate="print"/>
          <a:stretch>
            <a:fillRect/>
          </a:stretch>
        </p:blipFill>
        <p:spPr>
          <a:xfrm>
            <a:off x="4191000" y="5729361"/>
            <a:ext cx="2009905" cy="11286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81600"/>
          </a:xfrm>
        </p:spPr>
        <p:txBody>
          <a:bodyPr/>
          <a:lstStyle/>
          <a:p>
            <a:pPr lvl="0">
              <a:buNone/>
            </a:pPr>
            <a:r>
              <a:rPr lang="en-IN" b="1" dirty="0"/>
              <a:t>LEDS:</a:t>
            </a:r>
            <a:endParaRPr lang="en-US" dirty="0"/>
          </a:p>
          <a:p>
            <a:r>
              <a:rPr lang="en-IN" dirty="0"/>
              <a:t>A light</a:t>
            </a:r>
            <a:r>
              <a:rPr lang="en-IN" b="1" dirty="0"/>
              <a:t>-</a:t>
            </a:r>
            <a:r>
              <a:rPr lang="en-IN" dirty="0"/>
              <a:t>emitting diode (LED) is a semiconductor light source that emits light when current flows through it. Electrons in the semiconductor recombine with electron holes, releasing energy in the form of photons. This effect is called electroluminescence. </a:t>
            </a:r>
          </a:p>
          <a:p>
            <a:pPr>
              <a:buNone/>
            </a:pPr>
            <a:endParaRPr lang="en-US" dirty="0"/>
          </a:p>
        </p:txBody>
      </p:sp>
      <p:pic>
        <p:nvPicPr>
          <p:cNvPr id="4" name="Picture 3" descr="led"/>
          <p:cNvPicPr>
            <a:picLocks noChangeAspect="1"/>
          </p:cNvPicPr>
          <p:nvPr/>
        </p:nvPicPr>
        <p:blipFill>
          <a:blip r:embed="rId2"/>
          <a:stretch>
            <a:fillRect/>
          </a:stretch>
        </p:blipFill>
        <p:spPr>
          <a:xfrm>
            <a:off x="3048000" y="3962400"/>
            <a:ext cx="3048000" cy="228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90600"/>
            <a:ext cx="1524000" cy="6096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itchFamily="18" charset="0"/>
                <a:cs typeface="Times New Roman" pitchFamily="18" charset="0"/>
              </a:rPr>
              <a:t>DHT 11</a:t>
            </a:r>
          </a:p>
        </p:txBody>
      </p:sp>
      <p:sp>
        <p:nvSpPr>
          <p:cNvPr id="5" name="Rectangle 4"/>
          <p:cNvSpPr/>
          <p:nvPr/>
        </p:nvSpPr>
        <p:spPr>
          <a:xfrm>
            <a:off x="1752600" y="5791200"/>
            <a:ext cx="1524000" cy="6096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itchFamily="18" charset="0"/>
                <a:cs typeface="Times New Roman" pitchFamily="18" charset="0"/>
              </a:rPr>
              <a:t>LED </a:t>
            </a:r>
          </a:p>
        </p:txBody>
      </p:sp>
      <p:sp>
        <p:nvSpPr>
          <p:cNvPr id="6" name="Rectangle 5"/>
          <p:cNvSpPr/>
          <p:nvPr/>
        </p:nvSpPr>
        <p:spPr>
          <a:xfrm>
            <a:off x="838200" y="4038600"/>
            <a:ext cx="1524000" cy="6096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itchFamily="18" charset="0"/>
                <a:cs typeface="Times New Roman" pitchFamily="18" charset="0"/>
              </a:rPr>
              <a:t>Servo motor</a:t>
            </a:r>
          </a:p>
        </p:txBody>
      </p:sp>
      <p:sp>
        <p:nvSpPr>
          <p:cNvPr id="7" name="Rectangle 6"/>
          <p:cNvSpPr/>
          <p:nvPr/>
        </p:nvSpPr>
        <p:spPr>
          <a:xfrm>
            <a:off x="457200" y="2286000"/>
            <a:ext cx="1524000" cy="6096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itchFamily="18" charset="0"/>
                <a:cs typeface="Times New Roman" pitchFamily="18" charset="0"/>
              </a:rPr>
              <a:t>MQ-7</a:t>
            </a:r>
          </a:p>
          <a:p>
            <a:pPr algn="ctr"/>
            <a:r>
              <a:rPr lang="en-US" sz="1600" b="1" dirty="0">
                <a:solidFill>
                  <a:schemeClr val="tx1"/>
                </a:solidFill>
                <a:latin typeface="Times New Roman" pitchFamily="18" charset="0"/>
                <a:cs typeface="Times New Roman" pitchFamily="18" charset="0"/>
              </a:rPr>
              <a:t>(smoke sensor)</a:t>
            </a:r>
          </a:p>
        </p:txBody>
      </p:sp>
      <p:sp>
        <p:nvSpPr>
          <p:cNvPr id="8" name="Rectangle 7"/>
          <p:cNvSpPr/>
          <p:nvPr/>
        </p:nvSpPr>
        <p:spPr>
          <a:xfrm>
            <a:off x="2667000" y="1219200"/>
            <a:ext cx="3124200" cy="1828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Node MCU</a:t>
            </a:r>
          </a:p>
        </p:txBody>
      </p:sp>
      <p:sp>
        <p:nvSpPr>
          <p:cNvPr id="9" name="Rectangle 8"/>
          <p:cNvSpPr/>
          <p:nvPr/>
        </p:nvSpPr>
        <p:spPr>
          <a:xfrm>
            <a:off x="4648200" y="4876800"/>
            <a:ext cx="2133600" cy="1066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itchFamily="18" charset="0"/>
                <a:cs typeface="Times New Roman" pitchFamily="18" charset="0"/>
              </a:rPr>
              <a:t>IBM Cloud</a:t>
            </a:r>
          </a:p>
        </p:txBody>
      </p:sp>
      <p:sp>
        <p:nvSpPr>
          <p:cNvPr id="11" name="Rectangle 10"/>
          <p:cNvSpPr/>
          <p:nvPr/>
        </p:nvSpPr>
        <p:spPr>
          <a:xfrm>
            <a:off x="6858000" y="2895600"/>
            <a:ext cx="1524000" cy="6096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itchFamily="18" charset="0"/>
                <a:cs typeface="Times New Roman" pitchFamily="18" charset="0"/>
              </a:rPr>
              <a:t>Mobile App</a:t>
            </a:r>
          </a:p>
        </p:txBody>
      </p:sp>
      <p:cxnSp>
        <p:nvCxnSpPr>
          <p:cNvPr id="14" name="Elbow Connector 13"/>
          <p:cNvCxnSpPr/>
          <p:nvPr/>
        </p:nvCxnSpPr>
        <p:spPr>
          <a:xfrm>
            <a:off x="1981200" y="1371600"/>
            <a:ext cx="685800" cy="609600"/>
          </a:xfrm>
          <a:prstGeom prst="bentConnector3">
            <a:avLst>
              <a:gd name="adj1" fmla="val 50000"/>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5400000" flipH="1" flipV="1">
            <a:off x="2057400" y="3505200"/>
            <a:ext cx="2667000" cy="1752600"/>
          </a:xfrm>
          <a:prstGeom prst="bentConnector3">
            <a:avLst>
              <a:gd name="adj1" fmla="val 50000"/>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3"/>
          </p:cNvCxnSpPr>
          <p:nvPr/>
        </p:nvCxnSpPr>
        <p:spPr>
          <a:xfrm>
            <a:off x="1981200" y="2590800"/>
            <a:ext cx="685800" cy="1588"/>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4306094" y="3999706"/>
            <a:ext cx="1751806" cy="7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5400000" flipH="1" flipV="1">
            <a:off x="6324600" y="3657600"/>
            <a:ext cx="1371600" cy="1066800"/>
          </a:xfrm>
          <a:prstGeom prst="bentConnector3">
            <a:avLst>
              <a:gd name="adj1" fmla="val 50000"/>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5400000" flipH="1" flipV="1">
            <a:off x="2057400" y="3048000"/>
            <a:ext cx="914400" cy="914400"/>
          </a:xfrm>
          <a:prstGeom prst="bentConnector3">
            <a:avLst>
              <a:gd name="adj1" fmla="val 50000"/>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38400" y="533400"/>
            <a:ext cx="3505199"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BLOCK </a:t>
            </a:r>
            <a:r>
              <a:rPr lang="en-US" sz="2400" dirty="0"/>
              <a:t> </a:t>
            </a:r>
            <a:r>
              <a:rPr lang="en-US" sz="2400" b="1" dirty="0">
                <a:latin typeface="Times New Roman" pitchFamily="18" charset="0"/>
                <a:cs typeface="Times New Roman" pitchFamily="18" charset="0"/>
              </a:rPr>
              <a:t>DIAGRAM</a:t>
            </a:r>
            <a:endParaRPr lang="en-US" b="1" dirty="0">
              <a:latin typeface="Times New Roman" pitchFamily="18" charset="0"/>
              <a:cs typeface="Times New Roman" pitchFamily="18" charset="0"/>
            </a:endParaRPr>
          </a:p>
        </p:txBody>
      </p:sp>
      <p:sp>
        <p:nvSpPr>
          <p:cNvPr id="16" name="Rectangle 15"/>
          <p:cNvSpPr/>
          <p:nvPr/>
        </p:nvSpPr>
        <p:spPr>
          <a:xfrm>
            <a:off x="7543800" y="4648200"/>
            <a:ext cx="1371600" cy="533400"/>
          </a:xfrm>
          <a:prstGeom prst="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Website</a:t>
            </a:r>
          </a:p>
        </p:txBody>
      </p:sp>
      <p:cxnSp>
        <p:nvCxnSpPr>
          <p:cNvPr id="19" name="Elbow Connector 18"/>
          <p:cNvCxnSpPr>
            <a:stCxn id="9" idx="3"/>
          </p:cNvCxnSpPr>
          <p:nvPr/>
        </p:nvCxnSpPr>
        <p:spPr>
          <a:xfrm flipV="1">
            <a:off x="6781800" y="4876800"/>
            <a:ext cx="685800" cy="533400"/>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609</TotalTime>
  <Words>432</Words>
  <Application>Microsoft Office PowerPoint</Application>
  <PresentationFormat>On-screen Show (4:3)</PresentationFormat>
  <Paragraphs>57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Constantia</vt:lpstr>
      <vt:lpstr>Times New Roman</vt:lpstr>
      <vt:lpstr>Wingdings 2</vt:lpstr>
      <vt:lpstr>Flow</vt:lpstr>
      <vt:lpstr>SMART POULTRY FARM</vt:lpstr>
      <vt:lpstr>Abstract</vt:lpstr>
      <vt:lpstr>PowerPoint Presentation</vt:lpstr>
      <vt:lpstr>SYSTEM DESIGN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ashwinireddy380@gmail.com</cp:lastModifiedBy>
  <cp:revision>52</cp:revision>
  <dcterms:created xsi:type="dcterms:W3CDTF">2019-06-17T06:03:11Z</dcterms:created>
  <dcterms:modified xsi:type="dcterms:W3CDTF">2019-06-24T05:31:37Z</dcterms:modified>
</cp:coreProperties>
</file>